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19" r:id="rId1"/>
  </p:sldMasterIdLst>
  <p:notesMasterIdLst>
    <p:notesMasterId r:id="rId20"/>
  </p:notesMasterIdLst>
  <p:sldIdLst>
    <p:sldId id="256" r:id="rId2"/>
    <p:sldId id="293" r:id="rId3"/>
    <p:sldId id="280" r:id="rId4"/>
    <p:sldId id="295" r:id="rId5"/>
    <p:sldId id="298" r:id="rId6"/>
    <p:sldId id="299" r:id="rId7"/>
    <p:sldId id="301" r:id="rId8"/>
    <p:sldId id="289" r:id="rId9"/>
    <p:sldId id="290" r:id="rId10"/>
    <p:sldId id="296" r:id="rId11"/>
    <p:sldId id="300" r:id="rId12"/>
    <p:sldId id="297" r:id="rId13"/>
    <p:sldId id="291" r:id="rId14"/>
    <p:sldId id="292" r:id="rId15"/>
    <p:sldId id="303" r:id="rId16"/>
    <p:sldId id="294" r:id="rId17"/>
    <p:sldId id="305" r:id="rId18"/>
    <p:sldId id="304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2600"/>
    <a:srgbClr val="4472C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16"/>
    <p:restoredTop sz="94470"/>
  </p:normalViewPr>
  <p:slideViewPr>
    <p:cSldViewPr snapToGrid="0" snapToObjects="1">
      <p:cViewPr varScale="1">
        <p:scale>
          <a:sx n="106" d="100"/>
          <a:sy n="106" d="100"/>
        </p:scale>
        <p:origin x="11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2" d="100"/>
          <a:sy n="122" d="100"/>
        </p:scale>
        <p:origin x="386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4A256-3229-4C4A-8D78-08C444C3981C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8644B9-2225-504B-9FFE-5BDB8AABF1C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68072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786658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34587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312901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25058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310794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37970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14793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157610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90843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5441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21110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23849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827762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30591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39820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67229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sudo g++ "%f" -o %e `pkg-config --cflags --libs zxing`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644B9-2225-504B-9FFE-5BDB8AABF1CF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80487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01B609-8244-F644-9BBE-E2FFA18C8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AB3B159-97D3-EC42-9833-E767DF679A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5BA5086-1595-2A4B-81CB-346796FFC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95E2B66-F9C5-7244-A0CC-38BBFC4C0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35C8AB-0FB5-6040-875F-23D3E38C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2694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E1BFC9-2F3F-3A4B-B1DE-9E8524AAB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D710731-7591-0C4F-B4FE-02999372C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3929694-A60F-7F49-8551-3D29A708A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41A7FAE-D28E-564B-AC1E-5D2D71EA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B89138-F3BE-9041-BA08-98B394FB7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3784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FC66D96-E99D-7C43-9CC0-049B2A64FC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171C5F8-89D4-E640-BA7D-8A79FC3B7A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6D38BD-0B49-084B-B3C8-77EF3B9A7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7274AE5-49CA-CC49-B9C4-8F190683E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7BFBE1-8AEB-4741-BA99-009BC6922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7278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9E8B0B-321D-004D-BFD9-D6DEC313E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D8A1F01-1426-C545-B216-C482D8710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DDE0C31-86AA-1743-86C6-1E4EB3FB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5C174D-E7C3-9441-B796-DD98F2168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E7FB82-7985-EA4C-A8C1-C722B992C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47141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BE4522-585F-7C48-95D8-94B9E848D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197A10-0E4C-E74E-901D-FE85C6B33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D91D2C9-9680-1540-8718-6152CA8F4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511B3D-DB79-B245-86B7-A7A1FCAF4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4C65AA7-C331-3245-BFC2-6432A1264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6981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EEB25F-EC45-0942-905D-E0EB70638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E8E783-AFE0-2849-8FF8-7BA999B6DD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E802CA1-EA0D-7440-A669-055976C2D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647870C-C4BF-7948-9CD2-7BFB97C53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4BB58B-1AEA-2A4B-86E5-62FD24CB5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D4AD05C-F95C-AD44-A52E-10D43C92A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91635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782EA1-3D29-8442-A66A-29203AE20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86B673D-1D4B-6D4D-B6EF-A89E02837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1D78736-EA1B-D146-BD6D-BF1A501BF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D0C1854-52E9-EB46-8C3B-C6E350E5BB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FF86A6E-9504-5640-B4AC-297DCBEC1A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85F166E-0F10-6D4E-A1DB-621A2DE12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EE8E131-E26B-F942-9BF7-24E372AD7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96623F-5B5B-6C4D-9AEC-516CF87D8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61613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43B466-A8F9-EF40-A9F6-1EDC13E5A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3CC3467-F1CE-F74D-951F-CE3CC1F0E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E42D4CB-C177-764A-AA2B-610407CA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8F50E7B-E9CE-CE45-A013-00B93878F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04350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EE0D859-49CB-4E4A-9D60-C1622E803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F70C4E3-8CD7-F543-842D-3519E9EEF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97D433B-82C1-614D-B33D-453C6FE53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10000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995AE2-DE99-5C41-8657-FC4310D74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6FB64C-8854-8A4E-8117-18376DFEA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A36BF43-5611-5C4E-8B76-0F97701B4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7F30A1C-2BBF-7146-A6E1-B112AE39F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81E99D-47C6-1E4A-BBFC-90A179A19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E4370E8-17D8-4841-8BE0-5CCEA9FC8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045520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D61CFA-5B59-9946-8FCF-29497ADA7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84974CA-477A-D14F-8A70-2736D98D7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12A0603-4142-3342-A1E4-0212E2D21E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D59A27-0B16-E540-9618-818BB484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E2EBF55-8BE0-C840-B2F3-956A73547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A26CC78-A68E-3E41-A75D-2353469B1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07010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B696948-5F0A-C343-B23C-87F9C1D88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BAB9183-D1E6-844F-BE8C-F2B4B5088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BBC646F-96B3-3C4D-A3CA-C8045545D8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EECC2-CCD4-2146-948E-A48542E6FA10}" type="datetimeFigureOut">
              <a:rPr kumimoji="1" lang="zh-TW" altLang="en-US" smtClean="0"/>
              <a:t>2022/7/12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67EA549-A999-4243-81EE-84C3ABB63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DF84F86-6A79-D64F-8648-E519276874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654B2-E182-254F-9344-956ABC547C1F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0D3B7C97-DA68-014D-83E2-D01DED486BC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243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0" r:id="rId1"/>
    <p:sldLayoutId id="2147484221" r:id="rId2"/>
    <p:sldLayoutId id="214748422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1F2A1B-38CF-B34D-BCD7-9142D6BD3F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9049" y="1587062"/>
            <a:ext cx="9553902" cy="2531706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QR Code Reader Optimization for Low Resource Embedded System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587DB50-0EC3-524F-B4D4-6B1A654B2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69476"/>
            <a:ext cx="9144000" cy="1655762"/>
          </a:xfrm>
        </p:spPr>
        <p:txBody>
          <a:bodyPr/>
          <a:lstStyle/>
          <a:p>
            <a:r>
              <a:rPr kumimoji="1" lang="en-US" altLang="zh-TW" dirty="0"/>
              <a:t>Speaker :  NTU BIME - </a:t>
            </a:r>
            <a:r>
              <a:rPr kumimoji="1" lang="en-US" altLang="zh-TW" dirty="0" err="1"/>
              <a:t>Yitse</a:t>
            </a:r>
            <a:r>
              <a:rPr kumimoji="1" lang="en-US" altLang="zh-TW" dirty="0"/>
              <a:t> Wu</a:t>
            </a:r>
          </a:p>
          <a:p>
            <a:r>
              <a:rPr kumimoji="1" lang="en-US" altLang="zh-TW" dirty="0"/>
              <a:t>Advisor : </a:t>
            </a:r>
            <a:r>
              <a:rPr kumimoji="1" lang="en-US" altLang="zh-TW" dirty="0" err="1"/>
              <a:t>Daming</a:t>
            </a:r>
            <a:r>
              <a:rPr kumimoji="1" lang="en-US" altLang="zh-TW" dirty="0"/>
              <a:t> Chiang</a:t>
            </a:r>
          </a:p>
          <a:p>
            <a:r>
              <a:rPr kumimoji="1" lang="en-US" altLang="zh-TW" dirty="0"/>
              <a:t>Company : Upbeat</a:t>
            </a:r>
            <a:r>
              <a:rPr kumimoji="1" lang="zh-TW" altLang="en-US" dirty="0"/>
              <a:t> </a:t>
            </a:r>
            <a:r>
              <a:rPr kumimoji="1" lang="en" altLang="zh-TW" dirty="0"/>
              <a:t>Technology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ED814E5-030D-6F44-93DE-856DB336CD7D}"/>
              </a:ext>
            </a:extLst>
          </p:cNvPr>
          <p:cNvSpPr txBox="1"/>
          <p:nvPr/>
        </p:nvSpPr>
        <p:spPr>
          <a:xfrm>
            <a:off x="8756073" y="47105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0235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440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Open Source Performance Comparison 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243B2DAD-407E-4A8A-906B-E75C1379C4BF}"/>
              </a:ext>
            </a:extLst>
          </p:cNvPr>
          <p:cNvGrpSpPr/>
          <p:nvPr/>
        </p:nvGrpSpPr>
        <p:grpSpPr>
          <a:xfrm>
            <a:off x="561149" y="1899445"/>
            <a:ext cx="11117704" cy="4050231"/>
            <a:chOff x="4044166" y="1275991"/>
            <a:chExt cx="11117704" cy="4050231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B9DFCD31-2857-1932-48F0-972326642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44166" y="1275991"/>
              <a:ext cx="5082906" cy="4050231"/>
            </a:xfrm>
            <a:prstGeom prst="rect">
              <a:avLst/>
            </a:prstGeom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C269F681-D47B-06CF-4E82-7A999AA3AB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35171" y="1275991"/>
              <a:ext cx="5726699" cy="4050231"/>
            </a:xfrm>
            <a:prstGeom prst="rect">
              <a:avLst/>
            </a:prstGeom>
          </p:spPr>
        </p:pic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646C0040-8906-2200-AD14-F9DAA22D1075}"/>
              </a:ext>
            </a:extLst>
          </p:cNvPr>
          <p:cNvSpPr/>
          <p:nvPr/>
        </p:nvSpPr>
        <p:spPr>
          <a:xfrm>
            <a:off x="199505" y="1288473"/>
            <a:ext cx="11787448" cy="5353396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979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440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ZXing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5460960-2906-81B5-46CF-CC956173F847}"/>
              </a:ext>
            </a:extLst>
          </p:cNvPr>
          <p:cNvSpPr txBox="1"/>
          <p:nvPr/>
        </p:nvSpPr>
        <p:spPr>
          <a:xfrm>
            <a:off x="304107" y="2046350"/>
            <a:ext cx="72424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https://github.com/nu-book/zxing-cpp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76DC6401-DC38-55F4-9533-BB60AD1BD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570" y="1590583"/>
            <a:ext cx="4215514" cy="1434754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55BB6B6B-2ED8-2276-CD4B-BC795D12C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464" y="3429000"/>
            <a:ext cx="11573050" cy="2992351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32BCCA41-07AE-0C5B-8E8E-C47D6AC6DB10}"/>
              </a:ext>
            </a:extLst>
          </p:cNvPr>
          <p:cNvSpPr/>
          <p:nvPr/>
        </p:nvSpPr>
        <p:spPr>
          <a:xfrm>
            <a:off x="304108" y="1396538"/>
            <a:ext cx="11591406" cy="177344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14615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440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Valgrind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A2FEE983-C3F1-86FA-814C-6AD0E651E567}"/>
              </a:ext>
            </a:extLst>
          </p:cNvPr>
          <p:cNvGrpSpPr/>
          <p:nvPr/>
        </p:nvGrpSpPr>
        <p:grpSpPr>
          <a:xfrm>
            <a:off x="483042" y="3379562"/>
            <a:ext cx="3822702" cy="2541131"/>
            <a:chOff x="1430942" y="1000268"/>
            <a:chExt cx="3822702" cy="2541131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28797C9D-4866-A888-7D61-4132CA72BA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3410"/>
            <a:stretch/>
          </p:blipFill>
          <p:spPr>
            <a:xfrm>
              <a:off x="1430942" y="1870016"/>
              <a:ext cx="3822702" cy="657053"/>
            </a:xfrm>
            <a:prstGeom prst="rect">
              <a:avLst/>
            </a:prstGeom>
          </p:spPr>
        </p:pic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F9FAED35-55F6-EB4F-0BB8-12D4F0E38846}"/>
                </a:ext>
              </a:extLst>
            </p:cNvPr>
            <p:cNvSpPr txBox="1"/>
            <p:nvPr/>
          </p:nvSpPr>
          <p:spPr>
            <a:xfrm>
              <a:off x="2322911" y="1000268"/>
              <a:ext cx="203876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3200" dirty="0"/>
                <a:t>Installation</a:t>
              </a:r>
              <a:endParaRPr kumimoji="1" lang="zh-TW" altLang="en-US" sz="3200" dirty="0"/>
            </a:p>
          </p:txBody>
        </p:sp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5A35EF2E-A009-FE28-6B04-0D58E9F6FA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8763" b="60638"/>
            <a:stretch/>
          </p:blipFill>
          <p:spPr>
            <a:xfrm>
              <a:off x="1430942" y="2495811"/>
              <a:ext cx="3822702" cy="419793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AAA8FD16-C12D-F8B4-EE3E-B6AB5D3D35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0591" b="40804"/>
            <a:stretch/>
          </p:blipFill>
          <p:spPr>
            <a:xfrm>
              <a:off x="1430942" y="2880937"/>
              <a:ext cx="3822702" cy="340822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54394FCF-EBA8-3EFB-BC1B-F53E9EAE86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86061" b="5334"/>
            <a:stretch/>
          </p:blipFill>
          <p:spPr>
            <a:xfrm>
              <a:off x="1430942" y="3200577"/>
              <a:ext cx="3822702" cy="340822"/>
            </a:xfrm>
            <a:prstGeom prst="rect">
              <a:avLst/>
            </a:prstGeom>
          </p:spPr>
        </p:pic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98017771-3D55-4938-00A3-715F802B77C4}"/>
              </a:ext>
            </a:extLst>
          </p:cNvPr>
          <p:cNvGrpSpPr/>
          <p:nvPr/>
        </p:nvGrpSpPr>
        <p:grpSpPr>
          <a:xfrm>
            <a:off x="4691588" y="3357257"/>
            <a:ext cx="7203926" cy="2828897"/>
            <a:chOff x="6281022" y="1445076"/>
            <a:chExt cx="7203926" cy="2828897"/>
          </a:xfrm>
        </p:grpSpPr>
        <p:grpSp>
          <p:nvGrpSpPr>
            <p:cNvPr id="10" name="群組 9">
              <a:extLst>
                <a:ext uri="{FF2B5EF4-FFF2-40B4-BE49-F238E27FC236}">
                  <a16:creationId xmlns:a16="http://schemas.microsoft.com/office/drawing/2014/main" id="{F7052424-55BA-49F2-577C-0205872D5D72}"/>
                </a:ext>
              </a:extLst>
            </p:cNvPr>
            <p:cNvGrpSpPr/>
            <p:nvPr/>
          </p:nvGrpSpPr>
          <p:grpSpPr>
            <a:xfrm>
              <a:off x="6367259" y="1445076"/>
              <a:ext cx="6876959" cy="1335328"/>
              <a:chOff x="864234" y="3980902"/>
              <a:chExt cx="6876959" cy="1335328"/>
            </a:xfrm>
          </p:grpSpPr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B515E77F-DA53-7418-0668-7C379A6BD40A}"/>
                  </a:ext>
                </a:extLst>
              </p:cNvPr>
              <p:cNvSpPr txBox="1"/>
              <p:nvPr/>
            </p:nvSpPr>
            <p:spPr>
              <a:xfrm>
                <a:off x="3348767" y="3980902"/>
                <a:ext cx="190789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3200" dirty="0"/>
                  <a:t>Command</a:t>
                </a:r>
                <a:endParaRPr kumimoji="1" lang="zh-TW" altLang="en-US" sz="3200" dirty="0"/>
              </a:p>
            </p:txBody>
          </p:sp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9E05C77E-001E-4539-BE8B-1A13D5AB043D}"/>
                  </a:ext>
                </a:extLst>
              </p:cNvPr>
              <p:cNvSpPr txBox="1"/>
              <p:nvPr/>
            </p:nvSpPr>
            <p:spPr>
              <a:xfrm>
                <a:off x="864234" y="4793010"/>
                <a:ext cx="6876959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TW" altLang="en-US" sz="2800" dirty="0"/>
                  <a:t>valgrind </a:t>
                </a:r>
                <a:r>
                  <a:rPr lang="en-US" altLang="zh-TW" sz="2800" dirty="0"/>
                  <a:t> </a:t>
                </a:r>
                <a:r>
                  <a:rPr lang="zh-TW" altLang="en-US" sz="2800" dirty="0">
                    <a:solidFill>
                      <a:srgbClr val="FF0000"/>
                    </a:solidFill>
                  </a:rPr>
                  <a:t>--tool</a:t>
                </a:r>
                <a:r>
                  <a:rPr lang="en-US" altLang="zh-TW" sz="2800" dirty="0">
                    <a:solidFill>
                      <a:srgbClr val="FF0000"/>
                    </a:solidFill>
                  </a:rPr>
                  <a:t> </a:t>
                </a:r>
                <a:r>
                  <a:rPr lang="zh-TW" altLang="en-US" sz="2800" dirty="0">
                    <a:solidFill>
                      <a:srgbClr val="FF0000"/>
                    </a:solidFill>
                  </a:rPr>
                  <a:t>=</a:t>
                </a:r>
                <a:r>
                  <a:rPr lang="en-US" altLang="zh-TW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TW" sz="2800" dirty="0" err="1">
                    <a:solidFill>
                      <a:srgbClr val="FF0000"/>
                    </a:solidFill>
                  </a:rPr>
                  <a:t>SelectTool</a:t>
                </a:r>
                <a:r>
                  <a:rPr lang="zh-TW" alt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TW" sz="2800" dirty="0">
                    <a:solidFill>
                      <a:srgbClr val="FF0000"/>
                    </a:solidFill>
                  </a:rPr>
                  <a:t> </a:t>
                </a:r>
                <a:r>
                  <a:rPr lang="zh-TW" altLang="en-US" sz="2800" dirty="0"/>
                  <a:t>./ReadQrcode_V</a:t>
                </a:r>
                <a:r>
                  <a:rPr lang="en-US" altLang="zh-TW" sz="2800" dirty="0"/>
                  <a:t>1</a:t>
                </a:r>
                <a:endParaRPr lang="zh-TW" altLang="en-US" sz="2800" dirty="0"/>
              </a:p>
            </p:txBody>
          </p:sp>
        </p:grp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23E2E64C-708D-5415-DF06-A75B664482DB}"/>
                </a:ext>
              </a:extLst>
            </p:cNvPr>
            <p:cNvSpPr txBox="1"/>
            <p:nvPr/>
          </p:nvSpPr>
          <p:spPr>
            <a:xfrm>
              <a:off x="6281022" y="2888978"/>
              <a:ext cx="7203926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dirty="0"/>
                <a:t>Tool : </a:t>
              </a:r>
            </a:p>
            <a:p>
              <a:pPr marL="342900" indent="-342900">
                <a:buAutoNum type="arabicParenBoth"/>
              </a:pPr>
              <a:r>
                <a:rPr lang="en-US" altLang="zh-TW" sz="2800" dirty="0" err="1"/>
                <a:t>memcheck</a:t>
              </a:r>
              <a:r>
                <a:rPr lang="en-US" altLang="zh-TW" sz="2800" dirty="0"/>
                <a:t> : Memory Error and Memory Leak </a:t>
              </a:r>
            </a:p>
            <a:p>
              <a:pPr marL="342900" indent="-342900">
                <a:buAutoNum type="arabicParenBoth"/>
              </a:pPr>
              <a:r>
                <a:rPr lang="en-US" altLang="zh-TW" sz="2800" dirty="0">
                  <a:solidFill>
                    <a:srgbClr val="0070C0"/>
                  </a:solidFill>
                </a:rPr>
                <a:t>massif         : Stack + Heap    </a:t>
              </a:r>
              <a:endParaRPr lang="zh-TW" altLang="en-US" sz="2800" dirty="0">
                <a:solidFill>
                  <a:srgbClr val="0070C0"/>
                </a:solidFill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8F3ACADA-C305-A9D7-C1E8-BB1CCC404E57}"/>
              </a:ext>
            </a:extLst>
          </p:cNvPr>
          <p:cNvSpPr/>
          <p:nvPr/>
        </p:nvSpPr>
        <p:spPr>
          <a:xfrm>
            <a:off x="483042" y="3327777"/>
            <a:ext cx="3756450" cy="285837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1F22D4-6A35-C9D5-B17C-2881C3424AF3}"/>
              </a:ext>
            </a:extLst>
          </p:cNvPr>
          <p:cNvSpPr/>
          <p:nvPr/>
        </p:nvSpPr>
        <p:spPr>
          <a:xfrm>
            <a:off x="483042" y="1396538"/>
            <a:ext cx="11412471" cy="177344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1D9642B-1BCD-536C-01CF-32FB7CC6A962}"/>
              </a:ext>
            </a:extLst>
          </p:cNvPr>
          <p:cNvSpPr txBox="1"/>
          <p:nvPr/>
        </p:nvSpPr>
        <p:spPr>
          <a:xfrm>
            <a:off x="671401" y="1970712"/>
            <a:ext cx="22629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/>
              <a:t>Introduction</a:t>
            </a:r>
            <a:endParaRPr kumimoji="1" lang="zh-TW" altLang="en-US" sz="32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E182C1F-80DB-1D8B-1787-F1A900521A1A}"/>
              </a:ext>
            </a:extLst>
          </p:cNvPr>
          <p:cNvSpPr txBox="1"/>
          <p:nvPr/>
        </p:nvSpPr>
        <p:spPr>
          <a:xfrm>
            <a:off x="3009208" y="1513190"/>
            <a:ext cx="88114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TW" altLang="en-US" sz="2400" dirty="0"/>
              <a:t>Valgrind is an instrumentation framework for building dynamic analysis tools. There are Valgrind tools that </a:t>
            </a:r>
            <a:r>
              <a:rPr lang="zh-TW" altLang="en-US" sz="2400" b="1" dirty="0">
                <a:solidFill>
                  <a:schemeClr val="accent6"/>
                </a:solidFill>
              </a:rPr>
              <a:t>can automatically detect many memory management and threading bugs</a:t>
            </a:r>
            <a:r>
              <a:rPr lang="zh-TW" altLang="en-US" sz="2400" dirty="0"/>
              <a:t>, and profile your programs in detail. You can also use Valgrind to build new tools.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556001B-9769-C936-8EE9-B12237FBB6B3}"/>
              </a:ext>
            </a:extLst>
          </p:cNvPr>
          <p:cNvSpPr/>
          <p:nvPr/>
        </p:nvSpPr>
        <p:spPr>
          <a:xfrm>
            <a:off x="4537100" y="3327777"/>
            <a:ext cx="7358413" cy="285837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80637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97320"/>
            <a:ext cx="12192000" cy="301447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sz="4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Results</a:t>
            </a:r>
            <a:endParaRPr kumimoji="1" lang="zh-TW" altLang="en-US" sz="4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30097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8952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Peak Memory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AC245D8-5BA7-E9D2-AB8B-23623701D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49" y="1680465"/>
            <a:ext cx="6387308" cy="469156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17982A4-CA50-28FB-B917-E78ED6040E6D}"/>
              </a:ext>
            </a:extLst>
          </p:cNvPr>
          <p:cNvSpPr txBox="1"/>
          <p:nvPr/>
        </p:nvSpPr>
        <p:spPr>
          <a:xfrm>
            <a:off x="7328154" y="3783319"/>
            <a:ext cx="4238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/>
              <a:t>Peak memory : 181.5 KB</a:t>
            </a:r>
            <a:endParaRPr kumimoji="1" lang="zh-TW" altLang="en-US" sz="32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A7D9B31-3154-A0A0-DCEC-BFE26E4C584C}"/>
              </a:ext>
            </a:extLst>
          </p:cNvPr>
          <p:cNvSpPr/>
          <p:nvPr/>
        </p:nvSpPr>
        <p:spPr>
          <a:xfrm>
            <a:off x="462734" y="1243090"/>
            <a:ext cx="11284776" cy="528799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73A9884-631F-29E9-D8E6-6FC120725EDF}"/>
              </a:ext>
            </a:extLst>
          </p:cNvPr>
          <p:cNvSpPr txBox="1"/>
          <p:nvPr/>
        </p:nvSpPr>
        <p:spPr>
          <a:xfrm>
            <a:off x="7323060" y="5076301"/>
            <a:ext cx="440620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/>
              <a:t>Use </a:t>
            </a:r>
            <a:r>
              <a:rPr kumimoji="1" lang="en-US" altLang="zh-TW" sz="3200" dirty="0" err="1"/>
              <a:t>libpng</a:t>
            </a:r>
            <a:r>
              <a:rPr kumimoji="1" lang="en-US" altLang="zh-TW" sz="3200" dirty="0"/>
              <a:t> reading image</a:t>
            </a:r>
          </a:p>
          <a:p>
            <a:r>
              <a:rPr kumimoji="1" lang="en-US" altLang="zh-TW" sz="3200" dirty="0"/>
              <a:t>open Source</a:t>
            </a:r>
            <a:endParaRPr kumimoji="1" lang="zh-TW" altLang="en-US" sz="32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2B266A3-434E-1D75-5313-8898673926CD}"/>
              </a:ext>
            </a:extLst>
          </p:cNvPr>
          <p:cNvSpPr txBox="1"/>
          <p:nvPr/>
        </p:nvSpPr>
        <p:spPr>
          <a:xfrm>
            <a:off x="7328154" y="2145853"/>
            <a:ext cx="425667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/>
              <a:t>Use </a:t>
            </a:r>
            <a:r>
              <a:rPr kumimoji="1" lang="en-US" altLang="zh-TW" sz="3200" dirty="0" err="1"/>
              <a:t>Valgrind</a:t>
            </a:r>
            <a:r>
              <a:rPr kumimoji="1" lang="en-US" altLang="zh-TW" sz="3200" dirty="0"/>
              <a:t> to estimate</a:t>
            </a:r>
          </a:p>
          <a:p>
            <a:r>
              <a:rPr kumimoji="1" lang="en-US" altLang="zh-TW" sz="3200" dirty="0"/>
              <a:t>memory usage</a:t>
            </a:r>
            <a:endParaRPr kumimoji="1"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157896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8952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Comparison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3" name="表格 7">
            <a:extLst>
              <a:ext uri="{FF2B5EF4-FFF2-40B4-BE49-F238E27FC236}">
                <a16:creationId xmlns:a16="http://schemas.microsoft.com/office/drawing/2014/main" id="{A02BFF29-F0E1-4F74-6DAB-4CD0CEFEB3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55460"/>
              </p:ext>
            </p:extLst>
          </p:nvPr>
        </p:nvGraphicFramePr>
        <p:xfrm>
          <a:off x="105980" y="1245362"/>
          <a:ext cx="11980040" cy="547411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435168">
                  <a:extLst>
                    <a:ext uri="{9D8B030D-6E8A-4147-A177-3AD203B41FA5}">
                      <a16:colId xmlns:a16="http://schemas.microsoft.com/office/drawing/2014/main" val="2913167275"/>
                    </a:ext>
                  </a:extLst>
                </a:gridCol>
                <a:gridCol w="1268795">
                  <a:extLst>
                    <a:ext uri="{9D8B030D-6E8A-4147-A177-3AD203B41FA5}">
                      <a16:colId xmlns:a16="http://schemas.microsoft.com/office/drawing/2014/main" val="1740646405"/>
                    </a:ext>
                  </a:extLst>
                </a:gridCol>
                <a:gridCol w="1315442">
                  <a:extLst>
                    <a:ext uri="{9D8B030D-6E8A-4147-A177-3AD203B41FA5}">
                      <a16:colId xmlns:a16="http://schemas.microsoft.com/office/drawing/2014/main" val="722717101"/>
                    </a:ext>
                  </a:extLst>
                </a:gridCol>
                <a:gridCol w="1334101">
                  <a:extLst>
                    <a:ext uri="{9D8B030D-6E8A-4147-A177-3AD203B41FA5}">
                      <a16:colId xmlns:a16="http://schemas.microsoft.com/office/drawing/2014/main" val="2161806198"/>
                    </a:ext>
                  </a:extLst>
                </a:gridCol>
                <a:gridCol w="1334101">
                  <a:extLst>
                    <a:ext uri="{9D8B030D-6E8A-4147-A177-3AD203B41FA5}">
                      <a16:colId xmlns:a16="http://schemas.microsoft.com/office/drawing/2014/main" val="3408179413"/>
                    </a:ext>
                  </a:extLst>
                </a:gridCol>
                <a:gridCol w="1287454">
                  <a:extLst>
                    <a:ext uri="{9D8B030D-6E8A-4147-A177-3AD203B41FA5}">
                      <a16:colId xmlns:a16="http://schemas.microsoft.com/office/drawing/2014/main" val="3308600334"/>
                    </a:ext>
                  </a:extLst>
                </a:gridCol>
                <a:gridCol w="1315442">
                  <a:extLst>
                    <a:ext uri="{9D8B030D-6E8A-4147-A177-3AD203B41FA5}">
                      <a16:colId xmlns:a16="http://schemas.microsoft.com/office/drawing/2014/main" val="2957194928"/>
                    </a:ext>
                  </a:extLst>
                </a:gridCol>
                <a:gridCol w="1324771">
                  <a:extLst>
                    <a:ext uri="{9D8B030D-6E8A-4147-A177-3AD203B41FA5}">
                      <a16:colId xmlns:a16="http://schemas.microsoft.com/office/drawing/2014/main" val="935288467"/>
                    </a:ext>
                  </a:extLst>
                </a:gridCol>
                <a:gridCol w="1364766">
                  <a:extLst>
                    <a:ext uri="{9D8B030D-6E8A-4147-A177-3AD203B41FA5}">
                      <a16:colId xmlns:a16="http://schemas.microsoft.com/office/drawing/2014/main" val="2326788607"/>
                    </a:ext>
                  </a:extLst>
                </a:gridCol>
              </a:tblGrid>
              <a:tr h="109482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Version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2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3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3_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4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5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6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zh-TW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6844442"/>
                  </a:ext>
                </a:extLst>
              </a:tr>
              <a:tr h="109482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Peak Memory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554.6 KB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552.6 KB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552.7 KB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242.9 KB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/>
                        <a:t>977.4 KB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915.4 KB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182.5KB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FF0000"/>
                          </a:solidFill>
                        </a:rPr>
                        <a:t>181.5 KB</a:t>
                      </a:r>
                      <a:endParaRPr lang="zh-TW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7132619"/>
                  </a:ext>
                </a:extLst>
              </a:tr>
              <a:tr h="109482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/>
                        <a:t>Img</a:t>
                      </a:r>
                      <a:endParaRPr lang="en-US" altLang="zh-TW" sz="2400" dirty="0"/>
                    </a:p>
                    <a:p>
                      <a:pPr algn="ctr"/>
                      <a:r>
                        <a:rPr lang="en-US" altLang="zh-TW" sz="2400" dirty="0"/>
                        <a:t>Channels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3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3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3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3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3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52811"/>
                  </a:ext>
                </a:extLst>
              </a:tr>
              <a:tr h="109482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Time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0.039 s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0.026 s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0.028 s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0.029 s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0.060 s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0.030 s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0.037 s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FF0000"/>
                          </a:solidFill>
                        </a:rPr>
                        <a:t>0.029 s</a:t>
                      </a:r>
                      <a:endParaRPr lang="zh-TW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564805"/>
                  </a:ext>
                </a:extLst>
              </a:tr>
              <a:tr h="109482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Read </a:t>
                      </a:r>
                      <a:r>
                        <a:rPr lang="en-US" altLang="zh-TW" sz="2400" dirty="0" err="1"/>
                        <a:t>Img</a:t>
                      </a:r>
                      <a:endParaRPr lang="en-US" altLang="zh-TW" sz="2400" dirty="0"/>
                    </a:p>
                    <a:p>
                      <a:pPr algn="ctr"/>
                      <a:r>
                        <a:rPr lang="en-US" altLang="zh-TW" sz="2400" dirty="0"/>
                        <a:t>Method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/>
                        <a:t>stb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/>
                        <a:t>stb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/>
                        <a:t>stb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/>
                        <a:t>stb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/>
                        <a:t>lodepng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/>
                        <a:t>Cimg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/>
                        <a:t>libpng</a:t>
                      </a:r>
                      <a:endParaRPr lang="zh-TW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>
                          <a:solidFill>
                            <a:srgbClr val="FF0000"/>
                          </a:solidFill>
                        </a:rPr>
                        <a:t>libpng</a:t>
                      </a:r>
                      <a:endParaRPr lang="zh-TW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88852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666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97320"/>
            <a:ext cx="12192000" cy="301447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sz="4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Conclusion</a:t>
            </a:r>
            <a:endParaRPr kumimoji="1" lang="zh-TW" altLang="en-US" sz="4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44521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8952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Conclusion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559AE81-DC03-4F3B-4591-0F2E8EC0E082}"/>
              </a:ext>
            </a:extLst>
          </p:cNvPr>
          <p:cNvSpPr txBox="1"/>
          <p:nvPr/>
        </p:nvSpPr>
        <p:spPr>
          <a:xfrm>
            <a:off x="1653886" y="2076366"/>
            <a:ext cx="9353458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zh-TW" sz="3200" dirty="0"/>
              <a:t>Implement a program that </a:t>
            </a:r>
            <a:r>
              <a:rPr kumimoji="1" lang="en-US" altLang="zh-TW" sz="3200" dirty="0">
                <a:solidFill>
                  <a:srgbClr val="FF0000"/>
                </a:solidFill>
              </a:rPr>
              <a:t>use low memory</a:t>
            </a:r>
          </a:p>
          <a:p>
            <a:pPr marL="514350" indent="-514350">
              <a:buAutoNum type="arabicPeriod"/>
            </a:pPr>
            <a:endParaRPr kumimoji="1" lang="en-US" altLang="zh-TW" sz="3200" dirty="0"/>
          </a:p>
          <a:p>
            <a:pPr marL="514350" indent="-514350">
              <a:buAutoNum type="arabicPeriod"/>
            </a:pPr>
            <a:r>
              <a:rPr kumimoji="1" lang="en-US" altLang="zh-TW" sz="3200" dirty="0"/>
              <a:t>Use </a:t>
            </a:r>
            <a:r>
              <a:rPr kumimoji="1" lang="en-US" altLang="zh-TW" sz="3200" dirty="0">
                <a:solidFill>
                  <a:srgbClr val="FF0000"/>
                </a:solidFill>
              </a:rPr>
              <a:t>181.5 KB </a:t>
            </a:r>
            <a:r>
              <a:rPr kumimoji="1" lang="en-US" altLang="zh-TW" sz="3200" dirty="0"/>
              <a:t>to decode a 328*328 QR code image</a:t>
            </a:r>
          </a:p>
          <a:p>
            <a:pPr marL="514350" indent="-514350">
              <a:buAutoNum type="arabicPeriod"/>
            </a:pPr>
            <a:endParaRPr kumimoji="1" lang="en-US" altLang="zh-TW" sz="3200" dirty="0"/>
          </a:p>
          <a:p>
            <a:pPr marL="514350" indent="-514350">
              <a:buAutoNum type="arabicPeriod"/>
            </a:pPr>
            <a:r>
              <a:rPr kumimoji="1" lang="en-US" altLang="zh-TW" sz="3200" dirty="0"/>
              <a:t>Learn the </a:t>
            </a:r>
            <a:r>
              <a:rPr kumimoji="1" lang="en-US" altLang="zh-TW" sz="3200" dirty="0">
                <a:solidFill>
                  <a:srgbClr val="FF0000"/>
                </a:solidFill>
              </a:rPr>
              <a:t>open source code reading ability</a:t>
            </a:r>
          </a:p>
          <a:p>
            <a:pPr marL="514350" indent="-514350">
              <a:buAutoNum type="arabicPeriod"/>
            </a:pPr>
            <a:endParaRPr kumimoji="1" lang="en-US" altLang="zh-TW" sz="3200" dirty="0"/>
          </a:p>
          <a:p>
            <a:pPr marL="514350" indent="-514350">
              <a:buAutoNum type="arabicPeriod"/>
            </a:pPr>
            <a:r>
              <a:rPr kumimoji="1" lang="en-US" altLang="zh-TW" sz="3200" dirty="0"/>
              <a:t>Learn the usage of </a:t>
            </a:r>
            <a:r>
              <a:rPr kumimoji="1" lang="en-US" altLang="zh-TW" sz="3200" dirty="0" err="1"/>
              <a:t>Zxing</a:t>
            </a:r>
            <a:r>
              <a:rPr kumimoji="1" lang="en-US" altLang="zh-TW" sz="3200" dirty="0"/>
              <a:t> / </a:t>
            </a:r>
            <a:r>
              <a:rPr kumimoji="1" lang="en-US" altLang="zh-TW" sz="3200" dirty="0" err="1"/>
              <a:t>Valgrind</a:t>
            </a:r>
            <a:r>
              <a:rPr kumimoji="1" lang="en-US" altLang="zh-TW" sz="3200" dirty="0"/>
              <a:t> / </a:t>
            </a:r>
            <a:r>
              <a:rPr kumimoji="1" lang="en-US" altLang="zh-TW" sz="3200" dirty="0" err="1"/>
              <a:t>libpng</a:t>
            </a:r>
            <a:r>
              <a:rPr kumimoji="1" lang="en-US" altLang="zh-TW" sz="3200" dirty="0"/>
              <a:t> / </a:t>
            </a:r>
            <a:r>
              <a:rPr kumimoji="1" lang="en-US" altLang="zh-TW" sz="3200" dirty="0" err="1"/>
              <a:t>stb</a:t>
            </a:r>
            <a:r>
              <a:rPr kumimoji="1" lang="en-US" altLang="zh-TW" sz="3200" dirty="0"/>
              <a:t> ……</a:t>
            </a:r>
            <a:endParaRPr kumimoji="1" lang="zh-TW" altLang="en-US" sz="3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8DEEC0C-AAD2-EB62-6034-730742C3B57B}"/>
              </a:ext>
            </a:extLst>
          </p:cNvPr>
          <p:cNvSpPr/>
          <p:nvPr/>
        </p:nvSpPr>
        <p:spPr>
          <a:xfrm>
            <a:off x="1080655" y="1629295"/>
            <a:ext cx="10207455" cy="4522124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16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BE73CDE-E742-4E89-BABE-F9419461CD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t="1924"/>
          <a:stretch/>
        </p:blipFill>
        <p:spPr>
          <a:xfrm>
            <a:off x="-21020" y="0"/>
            <a:ext cx="12213019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18633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sz="6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Thank you</a:t>
            </a:r>
            <a:endParaRPr kumimoji="1" lang="zh-TW" altLang="en-US" sz="6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300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1325" y="1972828"/>
            <a:ext cx="3457616" cy="1209697"/>
          </a:xfrm>
        </p:spPr>
        <p:txBody>
          <a:bodyPr>
            <a:normAutofit/>
          </a:bodyPr>
          <a:lstStyle/>
          <a:p>
            <a:r>
              <a:rPr kumimoji="1" lang="en-US" altLang="zh-TW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 Introduction</a:t>
            </a:r>
            <a:endParaRPr kumimoji="1" lang="zh-TW" altLang="en-US"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F5928EE3-F56E-C542-22AD-DE6E1BD919AB}"/>
              </a:ext>
            </a:extLst>
          </p:cNvPr>
          <p:cNvSpPr txBox="1">
            <a:spLocks/>
          </p:cNvSpPr>
          <p:nvPr/>
        </p:nvSpPr>
        <p:spPr>
          <a:xfrm>
            <a:off x="0" y="93335"/>
            <a:ext cx="12192000" cy="1630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Outline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BBDEAA11-53DC-C520-71B2-E0FB18721B36}"/>
              </a:ext>
            </a:extLst>
          </p:cNvPr>
          <p:cNvSpPr txBox="1"/>
          <p:nvPr/>
        </p:nvSpPr>
        <p:spPr>
          <a:xfrm>
            <a:off x="1967538" y="2993254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QR Code / Purpose </a:t>
            </a:r>
            <a:endParaRPr lang="zh-TW" altLang="en-US" sz="2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64E102C-5307-3BAD-B8F4-27FE736CDE55}"/>
              </a:ext>
            </a:extLst>
          </p:cNvPr>
          <p:cNvSpPr txBox="1"/>
          <p:nvPr/>
        </p:nvSpPr>
        <p:spPr>
          <a:xfrm>
            <a:off x="6389909" y="303225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RPi / </a:t>
            </a:r>
            <a:r>
              <a:rPr kumimoji="1" lang="en-US" altLang="zh-TW" sz="24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ZXing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/ </a:t>
            </a:r>
            <a:r>
              <a:rPr kumimoji="1" lang="en-US" altLang="zh-TW" sz="24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Valgrind</a:t>
            </a:r>
            <a:endParaRPr lang="zh-TW" altLang="en-US" sz="24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A1DF08E-DCED-165A-D6DD-B1EFA6F9F569}"/>
              </a:ext>
            </a:extLst>
          </p:cNvPr>
          <p:cNvSpPr txBox="1"/>
          <p:nvPr/>
        </p:nvSpPr>
        <p:spPr>
          <a:xfrm>
            <a:off x="1967538" y="488863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Peak Memory / Comparison</a:t>
            </a:r>
            <a:endParaRPr lang="zh-TW" altLang="en-US" sz="24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199D33BF-4ED1-DE5D-8C4E-057ECCE97E4A}"/>
              </a:ext>
            </a:extLst>
          </p:cNvPr>
          <p:cNvSpPr txBox="1"/>
          <p:nvPr/>
        </p:nvSpPr>
        <p:spPr>
          <a:xfrm>
            <a:off x="7486475" y="495606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Conclusion</a:t>
            </a:r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0EE01F9-E3DB-BD33-36D4-1BF20187491E}"/>
              </a:ext>
            </a:extLst>
          </p:cNvPr>
          <p:cNvSpPr/>
          <p:nvPr/>
        </p:nvSpPr>
        <p:spPr>
          <a:xfrm>
            <a:off x="1326590" y="2102629"/>
            <a:ext cx="3888358" cy="158311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21" name="標題 1">
            <a:extLst>
              <a:ext uri="{FF2B5EF4-FFF2-40B4-BE49-F238E27FC236}">
                <a16:creationId xmlns:a16="http://schemas.microsoft.com/office/drawing/2014/main" id="{129313E3-5C2C-67EF-76C7-352AA9BCBDDE}"/>
              </a:ext>
            </a:extLst>
          </p:cNvPr>
          <p:cNvSpPr txBox="1">
            <a:spLocks/>
          </p:cNvSpPr>
          <p:nvPr/>
        </p:nvSpPr>
        <p:spPr>
          <a:xfrm>
            <a:off x="5834086" y="1981392"/>
            <a:ext cx="6523146" cy="12096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 Material and Methods</a:t>
            </a:r>
            <a:endParaRPr kumimoji="1" lang="zh-TW" altLang="en-US"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2" name="標題 1">
            <a:extLst>
              <a:ext uri="{FF2B5EF4-FFF2-40B4-BE49-F238E27FC236}">
                <a16:creationId xmlns:a16="http://schemas.microsoft.com/office/drawing/2014/main" id="{D0CF76B9-5BDC-A465-9F47-2A7594E59714}"/>
              </a:ext>
            </a:extLst>
          </p:cNvPr>
          <p:cNvSpPr txBox="1">
            <a:spLocks/>
          </p:cNvSpPr>
          <p:nvPr/>
        </p:nvSpPr>
        <p:spPr>
          <a:xfrm>
            <a:off x="1491325" y="3958824"/>
            <a:ext cx="6523146" cy="12096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3. Results</a:t>
            </a:r>
            <a:endParaRPr kumimoji="1" lang="zh-TW" altLang="en-US"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3" name="標題 1">
            <a:extLst>
              <a:ext uri="{FF2B5EF4-FFF2-40B4-BE49-F238E27FC236}">
                <a16:creationId xmlns:a16="http://schemas.microsoft.com/office/drawing/2014/main" id="{4B962603-CE2C-E19E-1A11-A07FA578811D}"/>
              </a:ext>
            </a:extLst>
          </p:cNvPr>
          <p:cNvSpPr txBox="1">
            <a:spLocks/>
          </p:cNvSpPr>
          <p:nvPr/>
        </p:nvSpPr>
        <p:spPr>
          <a:xfrm>
            <a:off x="7010262" y="3981021"/>
            <a:ext cx="6523146" cy="12096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4. Conclusion</a:t>
            </a:r>
            <a:endParaRPr kumimoji="1" lang="zh-TW" altLang="en-US"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0BBE8A1-CA29-AA36-2389-516D269B46C0}"/>
              </a:ext>
            </a:extLst>
          </p:cNvPr>
          <p:cNvSpPr/>
          <p:nvPr/>
        </p:nvSpPr>
        <p:spPr>
          <a:xfrm>
            <a:off x="5705409" y="2097259"/>
            <a:ext cx="5552891" cy="158311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E3445B5-FD8F-0A2B-228E-2D588D333579}"/>
              </a:ext>
            </a:extLst>
          </p:cNvPr>
          <p:cNvSpPr/>
          <p:nvPr/>
        </p:nvSpPr>
        <p:spPr>
          <a:xfrm>
            <a:off x="1327752" y="4061629"/>
            <a:ext cx="4940044" cy="158311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D9783D1-6003-4270-BCD5-864D10F1D158}"/>
              </a:ext>
            </a:extLst>
          </p:cNvPr>
          <p:cNvSpPr/>
          <p:nvPr/>
        </p:nvSpPr>
        <p:spPr>
          <a:xfrm>
            <a:off x="6785759" y="4061629"/>
            <a:ext cx="4472541" cy="158311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380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97320"/>
            <a:ext cx="12192000" cy="301447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sz="4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Introduction</a:t>
            </a:r>
            <a:endParaRPr kumimoji="1" lang="zh-TW" altLang="en-US" sz="4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0120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440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Introduction to QR Code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E5357A-01C3-0A2F-1386-CDF5DC70F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981" y="1643420"/>
            <a:ext cx="7471855" cy="4056608"/>
          </a:xfrm>
          <a:prstGeom prst="rect">
            <a:avLst/>
          </a:prstGeom>
          <a:ln w="19050">
            <a:noFill/>
          </a:ln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A49D486-8901-9A08-16E1-E9338B76D474}"/>
              </a:ext>
            </a:extLst>
          </p:cNvPr>
          <p:cNvSpPr txBox="1"/>
          <p:nvPr/>
        </p:nvSpPr>
        <p:spPr>
          <a:xfrm>
            <a:off x="492108" y="1813902"/>
            <a:ext cx="35253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R"/>
            </a:pPr>
            <a:r>
              <a:rPr kumimoji="1" lang="en-US" altLang="zh-TW" sz="2800" dirty="0">
                <a:solidFill>
                  <a:srgbClr val="FF2600"/>
                </a:solidFill>
              </a:rPr>
              <a:t>Finder pattern</a:t>
            </a:r>
          </a:p>
          <a:p>
            <a:pPr marL="342900" indent="-342900">
              <a:buAutoNum type="alphaLcParenR"/>
            </a:pPr>
            <a:r>
              <a:rPr kumimoji="1" lang="en-US" altLang="zh-TW" sz="2800" dirty="0">
                <a:solidFill>
                  <a:srgbClr val="FF2600"/>
                </a:solidFill>
              </a:rPr>
              <a:t>Alignment Pattern</a:t>
            </a:r>
          </a:p>
          <a:p>
            <a:pPr marL="342900" indent="-342900">
              <a:buAutoNum type="alphaLcParenR"/>
            </a:pPr>
            <a:r>
              <a:rPr kumimoji="1" lang="en-US" altLang="zh-TW" sz="2800" dirty="0">
                <a:solidFill>
                  <a:srgbClr val="FF2600"/>
                </a:solidFill>
              </a:rPr>
              <a:t>Timing Pattern</a:t>
            </a:r>
            <a:endParaRPr kumimoji="1" lang="zh-TW" altLang="en-US" sz="2800" dirty="0">
              <a:solidFill>
                <a:srgbClr val="FF2600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3143017-D61C-2E22-6884-95ECAAB47C01}"/>
              </a:ext>
            </a:extLst>
          </p:cNvPr>
          <p:cNvSpPr txBox="1"/>
          <p:nvPr/>
        </p:nvSpPr>
        <p:spPr>
          <a:xfrm>
            <a:off x="445837" y="3489657"/>
            <a:ext cx="35253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TW" sz="2800" dirty="0">
                <a:solidFill>
                  <a:srgbClr val="FF2600"/>
                </a:solidFill>
              </a:rPr>
              <a:t>Timing Pattern : </a:t>
            </a:r>
          </a:p>
          <a:p>
            <a:pPr algn="just"/>
            <a:r>
              <a:rPr kumimoji="1" lang="en" altLang="zh-TW" sz="2800" dirty="0"/>
              <a:t>Determine </a:t>
            </a:r>
            <a:r>
              <a:rPr kumimoji="1" lang="en" altLang="zh-TW" sz="2800" u="sng" dirty="0">
                <a:solidFill>
                  <a:srgbClr val="7030A0"/>
                </a:solidFill>
              </a:rPr>
              <a:t>density and version</a:t>
            </a:r>
            <a:r>
              <a:rPr kumimoji="1" lang="en" altLang="zh-TW" sz="2800" dirty="0"/>
              <a:t> of QR Code symbol, and providing the reference position</a:t>
            </a:r>
            <a:endParaRPr kumimoji="1" lang="zh-TW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681C4CB-8809-6251-46A9-77CC50E5E632}"/>
              </a:ext>
            </a:extLst>
          </p:cNvPr>
          <p:cNvSpPr/>
          <p:nvPr/>
        </p:nvSpPr>
        <p:spPr>
          <a:xfrm>
            <a:off x="353772" y="1363287"/>
            <a:ext cx="11574992" cy="460525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404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440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Introduction to QR Code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2BFA425C-EC23-38C4-3C07-0B88717E9D6F}"/>
              </a:ext>
            </a:extLst>
          </p:cNvPr>
          <p:cNvGrpSpPr/>
          <p:nvPr/>
        </p:nvGrpSpPr>
        <p:grpSpPr>
          <a:xfrm>
            <a:off x="334062" y="1777195"/>
            <a:ext cx="9994191" cy="4137580"/>
            <a:chOff x="343728" y="1786160"/>
            <a:chExt cx="9994191" cy="4137580"/>
          </a:xfrm>
        </p:grpSpPr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891AF2BB-68CF-B436-21E8-D3DF308B48CA}"/>
                </a:ext>
              </a:extLst>
            </p:cNvPr>
            <p:cNvSpPr txBox="1"/>
            <p:nvPr/>
          </p:nvSpPr>
          <p:spPr>
            <a:xfrm>
              <a:off x="1826656" y="5400520"/>
              <a:ext cx="6110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2800" dirty="0"/>
                <a:t>(A)</a:t>
              </a:r>
              <a:endParaRPr kumimoji="1" lang="zh-TW" altLang="en-US" sz="2800" dirty="0"/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BA69DD2A-C71E-763F-95F2-3E3EA74D62BB}"/>
                </a:ext>
              </a:extLst>
            </p:cNvPr>
            <p:cNvSpPr txBox="1"/>
            <p:nvPr/>
          </p:nvSpPr>
          <p:spPr>
            <a:xfrm>
              <a:off x="5804462" y="5400520"/>
              <a:ext cx="5982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2800" dirty="0"/>
                <a:t>(B)</a:t>
              </a:r>
              <a:endParaRPr kumimoji="1" lang="zh-TW" altLang="en-US" sz="2800" dirty="0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BD7A5C61-C6C8-2426-DEC1-F5326882829D}"/>
                </a:ext>
              </a:extLst>
            </p:cNvPr>
            <p:cNvSpPr txBox="1"/>
            <p:nvPr/>
          </p:nvSpPr>
          <p:spPr>
            <a:xfrm>
              <a:off x="9744487" y="5400520"/>
              <a:ext cx="5934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2800" dirty="0"/>
                <a:t>(C)</a:t>
              </a:r>
              <a:endParaRPr kumimoji="1" lang="zh-TW" altLang="en-US" sz="2800" dirty="0"/>
            </a:p>
          </p:txBody>
        </p:sp>
        <p:grpSp>
          <p:nvGrpSpPr>
            <p:cNvPr id="10" name="群組 9">
              <a:extLst>
                <a:ext uri="{FF2B5EF4-FFF2-40B4-BE49-F238E27FC236}">
                  <a16:creationId xmlns:a16="http://schemas.microsoft.com/office/drawing/2014/main" id="{A13247B8-3422-AB42-1617-45B37995A734}"/>
                </a:ext>
              </a:extLst>
            </p:cNvPr>
            <p:cNvGrpSpPr/>
            <p:nvPr/>
          </p:nvGrpSpPr>
          <p:grpSpPr>
            <a:xfrm>
              <a:off x="343728" y="1786160"/>
              <a:ext cx="7602782" cy="3526157"/>
              <a:chOff x="380145" y="1777196"/>
              <a:chExt cx="7602782" cy="3526157"/>
            </a:xfrm>
          </p:grpSpPr>
          <p:pic>
            <p:nvPicPr>
              <p:cNvPr id="11" name="圖片 10">
                <a:extLst>
                  <a:ext uri="{FF2B5EF4-FFF2-40B4-BE49-F238E27FC236}">
                    <a16:creationId xmlns:a16="http://schemas.microsoft.com/office/drawing/2014/main" id="{07691EBD-593F-2D86-733E-00B643AED0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145" y="1777196"/>
                <a:ext cx="3648638" cy="3526157"/>
              </a:xfrm>
              <a:prstGeom prst="rect">
                <a:avLst/>
              </a:prstGeom>
            </p:spPr>
          </p:pic>
          <p:pic>
            <p:nvPicPr>
              <p:cNvPr id="12" name="圖片 11">
                <a:extLst>
                  <a:ext uri="{FF2B5EF4-FFF2-40B4-BE49-F238E27FC236}">
                    <a16:creationId xmlns:a16="http://schemas.microsoft.com/office/drawing/2014/main" id="{21B6F547-457D-13E7-A593-D68E9C7516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97073" y="1777196"/>
                <a:ext cx="3685854" cy="3526155"/>
              </a:xfrm>
              <a:prstGeom prst="rect">
                <a:avLst/>
              </a:prstGeom>
            </p:spPr>
          </p:pic>
        </p:grp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46D8CE04-8D25-2259-35F0-CF18691DE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5134" y="1777195"/>
            <a:ext cx="3652804" cy="351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344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440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Introduction to QR Code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14724E9C-B50F-5F01-A388-CD6D50739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1120" y="1444846"/>
            <a:ext cx="2458635" cy="4961372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D0B7AF24-14A8-B436-6B3A-C233250C965E}"/>
              </a:ext>
            </a:extLst>
          </p:cNvPr>
          <p:cNvSpPr txBox="1"/>
          <p:nvPr/>
        </p:nvSpPr>
        <p:spPr>
          <a:xfrm>
            <a:off x="7883090" y="3543896"/>
            <a:ext cx="409609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After detection of a QR code, its image is processed to make </a:t>
            </a:r>
            <a:r>
              <a:rPr lang="en" altLang="zh-TW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it suitable for optimal and accurate decoding</a:t>
            </a:r>
            <a:r>
              <a:rPr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. This step is commonly called pre-processing. Due to the real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world applications of the QR code, pre-processing becomes vital to not only </a:t>
            </a:r>
            <a:r>
              <a:rPr lang="en" altLang="zh-TW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enhance the accuracy </a:t>
            </a:r>
            <a:r>
              <a:rPr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of decoding but also to </a:t>
            </a:r>
            <a:r>
              <a:rPr lang="en" altLang="zh-TW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make it faster and simpler</a:t>
            </a:r>
            <a:r>
              <a:rPr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.</a:t>
            </a:r>
            <a:endParaRPr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16" name="圖形 15" descr="箭號 (略彎曲線)">
            <a:extLst>
              <a:ext uri="{FF2B5EF4-FFF2-40B4-BE49-F238E27FC236}">
                <a16:creationId xmlns:a16="http://schemas.microsoft.com/office/drawing/2014/main" id="{F64D41FA-8531-26A4-B040-8AFDD72C31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53142" y="3327072"/>
            <a:ext cx="914400" cy="914400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41F3FB29-FB53-C674-67AB-D838493C58B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061" r="22380" b="12278"/>
          <a:stretch/>
        </p:blipFill>
        <p:spPr>
          <a:xfrm>
            <a:off x="658451" y="2160704"/>
            <a:ext cx="2927699" cy="2971594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3266E931-63BE-A2D4-E9E0-993621FB9988}"/>
              </a:ext>
            </a:extLst>
          </p:cNvPr>
          <p:cNvSpPr/>
          <p:nvPr/>
        </p:nvSpPr>
        <p:spPr>
          <a:xfrm>
            <a:off x="257519" y="1278299"/>
            <a:ext cx="3787086" cy="528799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5AA9FF0-5421-5E7F-AE39-688FE43D16C0}"/>
              </a:ext>
            </a:extLst>
          </p:cNvPr>
          <p:cNvSpPr/>
          <p:nvPr/>
        </p:nvSpPr>
        <p:spPr>
          <a:xfrm>
            <a:off x="4978588" y="1298197"/>
            <a:ext cx="7000598" cy="5268094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F070C37D-E647-3904-23A2-1F793D9DF4D9}"/>
              </a:ext>
            </a:extLst>
          </p:cNvPr>
          <p:cNvSpPr txBox="1"/>
          <p:nvPr/>
        </p:nvSpPr>
        <p:spPr>
          <a:xfrm>
            <a:off x="855487" y="1426094"/>
            <a:ext cx="25336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Localization</a:t>
            </a:r>
            <a:endParaRPr lang="zh-TW" altLang="en-US" sz="3200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95933FA-75F3-F73A-A82E-15F5F5AB44D2}"/>
              </a:ext>
            </a:extLst>
          </p:cNvPr>
          <p:cNvSpPr txBox="1"/>
          <p:nvPr/>
        </p:nvSpPr>
        <p:spPr>
          <a:xfrm>
            <a:off x="8277270" y="2094424"/>
            <a:ext cx="30637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Pre-processing</a:t>
            </a:r>
            <a:endParaRPr lang="zh-TW" altLang="en-US" sz="3200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DFA388EC-9BE7-E38A-D450-02CD9DF2DF5D}"/>
              </a:ext>
            </a:extLst>
          </p:cNvPr>
          <p:cNvSpPr txBox="1"/>
          <p:nvPr/>
        </p:nvSpPr>
        <p:spPr>
          <a:xfrm>
            <a:off x="433633" y="5205889"/>
            <a:ext cx="34348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" altLang="zh-TW" dirty="0"/>
              <a:t>Detection and localization of a QR code are </a:t>
            </a:r>
            <a:r>
              <a:rPr lang="en" altLang="zh-TW" b="1" dirty="0">
                <a:solidFill>
                  <a:srgbClr val="FF0000"/>
                </a:solidFill>
              </a:rPr>
              <a:t>essential</a:t>
            </a:r>
            <a:r>
              <a:rPr lang="en" altLang="zh-TW" dirty="0"/>
              <a:t> and the </a:t>
            </a:r>
            <a:r>
              <a:rPr lang="en" altLang="zh-TW" b="1" dirty="0">
                <a:solidFill>
                  <a:srgbClr val="FF0000"/>
                </a:solidFill>
              </a:rPr>
              <a:t>first-step in the workflow</a:t>
            </a:r>
            <a:r>
              <a:rPr lang="en" altLang="zh-TW" dirty="0"/>
              <a:t> of using them and retrieving information.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40234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440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Purpose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8BC0A93E-6A8E-B9AC-CDFC-1C2B4C1CDCF4}"/>
              </a:ext>
            </a:extLst>
          </p:cNvPr>
          <p:cNvGrpSpPr/>
          <p:nvPr/>
        </p:nvGrpSpPr>
        <p:grpSpPr>
          <a:xfrm>
            <a:off x="1587117" y="2952900"/>
            <a:ext cx="4230295" cy="1457562"/>
            <a:chOff x="1341608" y="2659886"/>
            <a:chExt cx="4230295" cy="1457562"/>
          </a:xfrm>
        </p:grpSpPr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4DE447E9-CA83-75D0-DAB0-27883A6F65E4}"/>
                </a:ext>
              </a:extLst>
            </p:cNvPr>
            <p:cNvSpPr txBox="1"/>
            <p:nvPr/>
          </p:nvSpPr>
          <p:spPr>
            <a:xfrm>
              <a:off x="1463962" y="2659886"/>
              <a:ext cx="376846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 altLang="zh-TW" sz="3600" dirty="0"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QR Code Reader</a:t>
              </a:r>
              <a:endParaRPr lang="zh-TW" altLang="en-US" sz="3600" dirty="0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3F9BA31E-96A2-4B13-AD53-3E34A9CBF489}"/>
                </a:ext>
              </a:extLst>
            </p:cNvPr>
            <p:cNvSpPr txBox="1"/>
            <p:nvPr/>
          </p:nvSpPr>
          <p:spPr>
            <a:xfrm>
              <a:off x="1341608" y="3286451"/>
              <a:ext cx="4230295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400" dirty="0"/>
                <a:t>Read Image</a:t>
              </a:r>
            </a:p>
            <a:p>
              <a:pPr algn="ctr"/>
              <a:r>
                <a:rPr lang="en-US" altLang="zh-TW" sz="2400" dirty="0"/>
                <a:t>Localization, Pre-processing …</a:t>
              </a:r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1F921057-E079-993E-389C-BE1709CFCDE4}"/>
              </a:ext>
            </a:extLst>
          </p:cNvPr>
          <p:cNvGrpSpPr/>
          <p:nvPr/>
        </p:nvGrpSpPr>
        <p:grpSpPr>
          <a:xfrm>
            <a:off x="6567262" y="2935603"/>
            <a:ext cx="3658987" cy="1499318"/>
            <a:chOff x="7992706" y="2508446"/>
            <a:chExt cx="3658987" cy="1499318"/>
          </a:xfrm>
        </p:grpSpPr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B3F0EDD0-212F-4E0F-3E83-0FA4052FFDF0}"/>
                </a:ext>
              </a:extLst>
            </p:cNvPr>
            <p:cNvSpPr txBox="1"/>
            <p:nvPr/>
          </p:nvSpPr>
          <p:spPr>
            <a:xfrm>
              <a:off x="8232665" y="2508446"/>
              <a:ext cx="317907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 altLang="zh-TW" sz="3600" dirty="0"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Low Resource</a:t>
              </a:r>
              <a:endParaRPr lang="zh-TW" altLang="en-US" sz="3600" dirty="0"/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C872A20F-3E43-830E-6613-267253201890}"/>
                </a:ext>
              </a:extLst>
            </p:cNvPr>
            <p:cNvSpPr txBox="1"/>
            <p:nvPr/>
          </p:nvSpPr>
          <p:spPr>
            <a:xfrm>
              <a:off x="7992706" y="3176767"/>
              <a:ext cx="3658987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400" dirty="0"/>
                <a:t>Low Peak Memory</a:t>
              </a:r>
            </a:p>
            <a:p>
              <a:pPr algn="ctr"/>
              <a:r>
                <a:rPr lang="en-US" altLang="zh-TW" sz="2400" dirty="0"/>
                <a:t>Small Execution Time</a:t>
              </a:r>
            </a:p>
          </p:txBody>
        </p:sp>
      </p:grpSp>
      <p:sp>
        <p:nvSpPr>
          <p:cNvPr id="5" name="橢圓 4">
            <a:extLst>
              <a:ext uri="{FF2B5EF4-FFF2-40B4-BE49-F238E27FC236}">
                <a16:creationId xmlns:a16="http://schemas.microsoft.com/office/drawing/2014/main" id="{5CE14254-F31F-9586-D29D-460BCF34D229}"/>
              </a:ext>
            </a:extLst>
          </p:cNvPr>
          <p:cNvSpPr/>
          <p:nvPr/>
        </p:nvSpPr>
        <p:spPr>
          <a:xfrm>
            <a:off x="1107200" y="1087445"/>
            <a:ext cx="5146337" cy="5146337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E3069B66-1D6D-DA50-2F64-DFA7CBFFD019}"/>
              </a:ext>
            </a:extLst>
          </p:cNvPr>
          <p:cNvSpPr/>
          <p:nvPr/>
        </p:nvSpPr>
        <p:spPr>
          <a:xfrm>
            <a:off x="5755996" y="1087445"/>
            <a:ext cx="5146336" cy="5146336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6489315E-B4B3-3B6D-6AF0-8011ACBCA37E}"/>
              </a:ext>
            </a:extLst>
          </p:cNvPr>
          <p:cNvCxnSpPr>
            <a:cxnSpLocks/>
          </p:cNvCxnSpPr>
          <p:nvPr/>
        </p:nvCxnSpPr>
        <p:spPr>
          <a:xfrm>
            <a:off x="5766420" y="4053050"/>
            <a:ext cx="382411" cy="286194"/>
          </a:xfrm>
          <a:prstGeom prst="line">
            <a:avLst/>
          </a:prstGeom>
          <a:ln w="762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647BCA3F-AB51-7A08-B740-5ECF407E7FA1}"/>
              </a:ext>
            </a:extLst>
          </p:cNvPr>
          <p:cNvCxnSpPr>
            <a:cxnSpLocks/>
          </p:cNvCxnSpPr>
          <p:nvPr/>
        </p:nvCxnSpPr>
        <p:spPr>
          <a:xfrm>
            <a:off x="5763700" y="3649752"/>
            <a:ext cx="489837" cy="403297"/>
          </a:xfrm>
          <a:prstGeom prst="line">
            <a:avLst/>
          </a:prstGeom>
          <a:ln w="762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3FE5DAC8-18BF-695F-4157-D0F88D295487}"/>
              </a:ext>
            </a:extLst>
          </p:cNvPr>
          <p:cNvCxnSpPr>
            <a:cxnSpLocks/>
            <a:endCxn id="5" idx="6"/>
          </p:cNvCxnSpPr>
          <p:nvPr/>
        </p:nvCxnSpPr>
        <p:spPr>
          <a:xfrm>
            <a:off x="5766420" y="3293053"/>
            <a:ext cx="487117" cy="367561"/>
          </a:xfrm>
          <a:prstGeom prst="line">
            <a:avLst/>
          </a:prstGeom>
          <a:ln w="762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F11E9DB4-C6FE-B2CF-B792-955A7FCFD84A}"/>
              </a:ext>
            </a:extLst>
          </p:cNvPr>
          <p:cNvCxnSpPr>
            <a:cxnSpLocks/>
          </p:cNvCxnSpPr>
          <p:nvPr/>
        </p:nvCxnSpPr>
        <p:spPr>
          <a:xfrm>
            <a:off x="5817412" y="2952900"/>
            <a:ext cx="382411" cy="286194"/>
          </a:xfrm>
          <a:prstGeom prst="line">
            <a:avLst/>
          </a:prstGeom>
          <a:ln w="762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圖片 7">
            <a:extLst>
              <a:ext uri="{FF2B5EF4-FFF2-40B4-BE49-F238E27FC236}">
                <a16:creationId xmlns:a16="http://schemas.microsoft.com/office/drawing/2014/main" id="{16C16CC6-8B14-6B2A-A4F9-9DF6A2BD1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5491" y="4523423"/>
            <a:ext cx="1587346" cy="1587346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0550917E-2EAD-3B14-DE4D-93EC7F063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9579" y="4556307"/>
            <a:ext cx="1521578" cy="152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259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97320"/>
            <a:ext cx="12192000" cy="301447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sz="4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Material and Methods</a:t>
            </a:r>
            <a:endParaRPr kumimoji="1" lang="zh-TW" altLang="en-US" sz="4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61829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6EB1D-3871-DA45-9087-DDB4E5C29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440"/>
            <a:ext cx="12192000" cy="16303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Material : Raspberry Pi and QR Code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0AF37C8-5889-FC4F-C01A-E51C2954F960}"/>
              </a:ext>
            </a:extLst>
          </p:cNvPr>
          <p:cNvSpPr txBox="1"/>
          <p:nvPr/>
        </p:nvSpPr>
        <p:spPr>
          <a:xfrm>
            <a:off x="2009944" y="5823914"/>
            <a:ext cx="283285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dirty="0"/>
              <a:t>Raspberry Pi 4</a:t>
            </a:r>
            <a:endParaRPr lang="zh-TW" altLang="en-US" sz="32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BE3BE3E6-BB43-1642-AEBC-3E92E6962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469" y="1615506"/>
            <a:ext cx="5391807" cy="4043855"/>
          </a:xfrm>
          <a:prstGeom prst="rect">
            <a:avLst/>
          </a:prstGeom>
          <a:ln w="38100">
            <a:noFill/>
          </a:ln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619BD5AA-B1C9-88F9-AD76-694A4B5E794C}"/>
              </a:ext>
            </a:extLst>
          </p:cNvPr>
          <p:cNvSpPr/>
          <p:nvPr/>
        </p:nvSpPr>
        <p:spPr>
          <a:xfrm>
            <a:off x="353771" y="1242204"/>
            <a:ext cx="11566679" cy="528799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DD3B9C6-EB64-182F-344D-6ED000FCF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5664" y="1615506"/>
            <a:ext cx="4043855" cy="4043855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CABA30F7-B5BD-48F5-FDCD-67581C2E9452}"/>
              </a:ext>
            </a:extLst>
          </p:cNvPr>
          <p:cNvSpPr txBox="1"/>
          <p:nvPr/>
        </p:nvSpPr>
        <p:spPr>
          <a:xfrm>
            <a:off x="7359147" y="5823914"/>
            <a:ext cx="33968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dirty="0"/>
              <a:t>328 * 328 QR Code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159909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9599</TotalTime>
  <Words>856</Words>
  <Application>Microsoft Macintosh PowerPoint</Application>
  <PresentationFormat>寬螢幕</PresentationFormat>
  <Paragraphs>151</Paragraphs>
  <Slides>18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3" baseType="lpstr">
      <vt:lpstr>Microsoft JhengHei</vt:lpstr>
      <vt:lpstr>Arial</vt:lpstr>
      <vt:lpstr>Calibri</vt:lpstr>
      <vt:lpstr>Calibri Light</vt:lpstr>
      <vt:lpstr>Office 佈景主題</vt:lpstr>
      <vt:lpstr>QR Code Reader Optimization for Low Resource Embedded System</vt:lpstr>
      <vt:lpstr>1. Introduction</vt:lpstr>
      <vt:lpstr>Introduction</vt:lpstr>
      <vt:lpstr>Introduction to QR Code</vt:lpstr>
      <vt:lpstr>Introduction to QR Code</vt:lpstr>
      <vt:lpstr>Introduction to QR Code</vt:lpstr>
      <vt:lpstr>Purpose</vt:lpstr>
      <vt:lpstr>Material and Methods</vt:lpstr>
      <vt:lpstr>Material : Raspberry Pi and QR Code</vt:lpstr>
      <vt:lpstr>Open Source Performance Comparison </vt:lpstr>
      <vt:lpstr>ZXing</vt:lpstr>
      <vt:lpstr>Valgrind</vt:lpstr>
      <vt:lpstr>Results</vt:lpstr>
      <vt:lpstr>Peak Memory</vt:lpstr>
      <vt:lpstr>Comparison</vt:lpstr>
      <vt:lpstr>Conclusion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177</cp:revision>
  <dcterms:created xsi:type="dcterms:W3CDTF">2022-03-11T10:20:17Z</dcterms:created>
  <dcterms:modified xsi:type="dcterms:W3CDTF">2022-07-12T02:29:34Z</dcterms:modified>
</cp:coreProperties>
</file>

<file path=docProps/thumbnail.jpeg>
</file>